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anva Sans Bold" charset="1" panose="020B0803030501040103"/>
      <p:regular r:id="rId18"/>
    </p:embeddedFont>
    <p:embeddedFont>
      <p:font typeface="DM Sans Bold" charset="1" panose="00000000000000000000"/>
      <p:regular r:id="rId19"/>
    </p:embeddedFont>
    <p:embeddedFont>
      <p:font typeface="Inter Bold" charset="1" panose="020B0802030000000004"/>
      <p:regular r:id="rId23"/>
    </p:embeddedFont>
    <p:embeddedFont>
      <p:font typeface="Canva Sans" charset="1" panose="020B05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notesMasters/notesMaster1.xml" Type="http://schemas.openxmlformats.org/officeDocument/2006/relationships/notesMaster"/><Relationship Id="rId21" Target="theme/theme2.xml" Type="http://schemas.openxmlformats.org/officeDocument/2006/relationships/theme"/><Relationship Id="rId22" Target="notesSlides/notesSlide1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2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3.xml" Type="http://schemas.openxmlformats.org/officeDocument/2006/relationships/notesSlide"/><Relationship Id="rId27" Target="notesSlides/notesSlide4.xml" Type="http://schemas.openxmlformats.org/officeDocument/2006/relationships/notesSlide"/><Relationship Id="rId28" Target="notesSlides/notesSlide5.xml" Type="http://schemas.openxmlformats.org/officeDocument/2006/relationships/notesSlide"/><Relationship Id="rId29" Target="notesSlides/notesSlide6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7.xml" Type="http://schemas.openxmlformats.org/officeDocument/2006/relationships/notesSlide"/><Relationship Id="rId31" Target="notesSlides/notesSlide8.xml" Type="http://schemas.openxmlformats.org/officeDocument/2006/relationships/notesSlide"/><Relationship Id="rId32" Target="notesSlides/notesSlide9.xml" Type="http://schemas.openxmlformats.org/officeDocument/2006/relationships/notesSlide"/><Relationship Id="rId33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10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2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3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4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5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6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7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8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r>
              <a:rPr lang="en-US"/>
              <a:t/>
            </a:r>
          </a:p>
          <a:p>
            <a:r>
              <a:rPr lang="en-US"/>
              <a:t>9</a:t>
            </a:r>
          </a:p>
          <a:p>
            <a:r>
              <a:rPr lang="en-US"/>
              <a:t/>
            </a:r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https://codepen.io/Saranya-Duraisamy/pen/ByoqzVw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notesSlides/notesSlide9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9.png" Type="http://schemas.openxmlformats.org/officeDocument/2006/relationships/image"/><Relationship Id="rId6" Target="https://github.com/your-github-username/portfolio-repo" TargetMode="External" Type="http://schemas.openxmlformats.org/officeDocument/2006/relationships/hyperlink"/><Relationship Id="rId7" Target="../media/image3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2" Target="../notesSlides/notesSlide6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https://gamma.app/?utm_source=made-with-gamma" TargetMode="External" Type="http://schemas.openxmlformats.org/officeDocument/2006/relationships/hyperlink"/><Relationship Id="rId4" Target="../media/image1.png" Type="http://schemas.openxmlformats.org/officeDocument/2006/relationships/image"/><Relationship Id="rId5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33434" y="625082"/>
            <a:ext cx="5095767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9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portfolio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054971" y="3856728"/>
            <a:ext cx="10178058" cy="256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4"/>
              </a:lnSpc>
            </a:pPr>
            <a:r>
              <a:rPr lang="en-US" sz="275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STUDENT NAME : SARANYA D</a:t>
            </a:r>
          </a:p>
          <a:p>
            <a:pPr algn="ctr">
              <a:lnSpc>
                <a:spcPts val="3434"/>
              </a:lnSpc>
            </a:pPr>
            <a:r>
              <a:rPr lang="en-US" sz="275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REGISTER NO      : 2426J0367</a:t>
            </a:r>
          </a:p>
          <a:p>
            <a:pPr algn="ctr">
              <a:lnSpc>
                <a:spcPts val="3434"/>
              </a:lnSpc>
            </a:pPr>
            <a:r>
              <a:rPr lang="en-US" sz="275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NM ID                   : 871E3694EE6BAF38B4744F92DFDCCBCC</a:t>
            </a:r>
          </a:p>
          <a:p>
            <a:pPr algn="ctr">
              <a:lnSpc>
                <a:spcPts val="3434"/>
              </a:lnSpc>
              <a:spcBef>
                <a:spcPct val="0"/>
              </a:spcBef>
            </a:pPr>
            <a:r>
              <a:rPr lang="en-US" b="true" sz="275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DEPARTMENT</a:t>
            </a:r>
            <a:r>
              <a:rPr lang="en-US" b="true" sz="275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    : COMPUTER SCIENCE </a:t>
            </a:r>
          </a:p>
          <a:p>
            <a:pPr algn="ctr">
              <a:lnSpc>
                <a:spcPts val="3434"/>
              </a:lnSpc>
              <a:spcBef>
                <a:spcPct val="0"/>
              </a:spcBef>
            </a:pPr>
            <a:r>
              <a:rPr lang="en-US" b="true" sz="275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COLLEGE NAME : NAVARASAM ARTS AND SCIENCE COLLEGE </a:t>
            </a:r>
          </a:p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b="true" sz="275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                              FOR WOMEN , BHARATHIYAR UNIVERSITY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21" cy="514350"/>
            <a:chOff x="0" y="0"/>
            <a:chExt cx="2870962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2" t="0" r="-8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74229" y="727322"/>
            <a:ext cx="13302109" cy="68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75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Results and Screenshots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4229" y="1846510"/>
            <a:ext cx="16339543" cy="1062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The completed portfolio effectively showcases a range of front-end skills, providing tangible proof of concept through live, interactive components. These demonstrations highlight responsive design, dynamic content, and clean code.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83754" y="3401020"/>
            <a:ext cx="5291709" cy="5291710"/>
            <a:chOff x="0" y="0"/>
            <a:chExt cx="7055612" cy="7055613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7055612" cy="7055612"/>
            </a:xfrm>
            <a:custGeom>
              <a:avLst/>
              <a:gdLst/>
              <a:ahLst/>
              <a:cxnLst/>
              <a:rect r="r" b="b" t="t" l="l"/>
              <a:pathLst>
                <a:path h="7055612" w="7055612">
                  <a:moveTo>
                    <a:pt x="0" y="0"/>
                  </a:moveTo>
                  <a:lnTo>
                    <a:pt x="7055612" y="0"/>
                  </a:lnTo>
                  <a:lnTo>
                    <a:pt x="7055612" y="7055612"/>
                  </a:lnTo>
                  <a:lnTo>
                    <a:pt x="0" y="7055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498134" y="3401020"/>
            <a:ext cx="5291710" cy="5291710"/>
            <a:chOff x="0" y="0"/>
            <a:chExt cx="7055613" cy="7055613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7055612" cy="7055612"/>
            </a:xfrm>
            <a:custGeom>
              <a:avLst/>
              <a:gdLst/>
              <a:ahLst/>
              <a:cxnLst/>
              <a:rect r="r" b="b" t="t" l="l"/>
              <a:pathLst>
                <a:path h="7055612" w="7055612">
                  <a:moveTo>
                    <a:pt x="0" y="0"/>
                  </a:moveTo>
                  <a:lnTo>
                    <a:pt x="7055612" y="0"/>
                  </a:lnTo>
                  <a:lnTo>
                    <a:pt x="7055612" y="7055612"/>
                  </a:lnTo>
                  <a:lnTo>
                    <a:pt x="0" y="7055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012514" y="3401020"/>
            <a:ext cx="5291710" cy="5291710"/>
            <a:chOff x="0" y="0"/>
            <a:chExt cx="7055613" cy="7055613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7055612" cy="7055612"/>
            </a:xfrm>
            <a:custGeom>
              <a:avLst/>
              <a:gdLst/>
              <a:ahLst/>
              <a:cxnLst/>
              <a:rect r="r" b="b" t="t" l="l"/>
              <a:pathLst>
                <a:path h="7055612" w="7055612">
                  <a:moveTo>
                    <a:pt x="0" y="0"/>
                  </a:moveTo>
                  <a:lnTo>
                    <a:pt x="7055612" y="0"/>
                  </a:lnTo>
                  <a:lnTo>
                    <a:pt x="7055612" y="7055612"/>
                  </a:lnTo>
                  <a:lnTo>
                    <a:pt x="0" y="7055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74229" y="9013775"/>
            <a:ext cx="16339543" cy="616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For a live experience, please visit the portfolio </a:t>
            </a:r>
            <a:r>
              <a:rPr lang="en-US" b="true" sz="2187" u="sng">
                <a:solidFill>
                  <a:srgbClr val="0000FF"/>
                </a:solidFill>
                <a:latin typeface="Inter Bold"/>
                <a:ea typeface="Inter Bold"/>
                <a:cs typeface="Inter Bold"/>
                <a:sym typeface="Inter Bold"/>
                <a:hlinkClick r:id="rId8" tooltip="https://codepen.io/Saranya-Duraisamy/pen/ByoqzVw"/>
              </a:rPr>
              <a:t>here</a:t>
            </a: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21" cy="514350"/>
            <a:chOff x="0" y="0"/>
            <a:chExt cx="2870962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2" t="0" r="-8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774501"/>
            <a:ext cx="14188082" cy="6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1916906"/>
            <a:ext cx="16303526" cy="153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A dynamic and interactive front-end portfolio is more than just a collection of projects; it is a powerful tool that significantly enhances career opportunities by providing a tangible, engaging representation of a developer's skills and potential.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4459" y="5388471"/>
            <a:ext cx="4099322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6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Enhanced Employability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849094"/>
            <a:ext cx="4731544" cy="198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561"/>
              </a:lnSpc>
            </a:pP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Increases visibility and attractiveness to potential employers by directly demonstrating capabilities.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290816" y="3768179"/>
            <a:ext cx="5706237" cy="5706237"/>
            <a:chOff x="0" y="0"/>
            <a:chExt cx="7608316" cy="7608316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6934646" y="6356002"/>
            <a:ext cx="424148" cy="530257"/>
            <a:chOff x="0" y="0"/>
            <a:chExt cx="565531" cy="707009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363" r="0" b="-363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422237" y="4082355"/>
            <a:ext cx="4119860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Stronger Personal Brand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22237" y="4542979"/>
            <a:ext cx="4873526" cy="153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Establishes credibility and a professional identity within the developer community and beyond.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290816" y="3768179"/>
            <a:ext cx="5706237" cy="5706237"/>
            <a:chOff x="0" y="0"/>
            <a:chExt cx="7608316" cy="7608316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930407" y="4626471"/>
            <a:ext cx="424148" cy="530257"/>
            <a:chOff x="0" y="0"/>
            <a:chExt cx="565531" cy="707009"/>
          </a:xfrm>
        </p:grpSpPr>
        <p:sp>
          <p:nvSpPr>
            <p:cNvPr name="Freeform 21" id="21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363" r="0" b="-363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2422237" y="7148066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Continuous Learning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22237" y="7608689"/>
            <a:ext cx="4873526" cy="153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Encourages ongoing development and refinement of skills by consistently adding new projects.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290816" y="3768179"/>
            <a:ext cx="5706237" cy="5706237"/>
            <a:chOff x="0" y="0"/>
            <a:chExt cx="7608316" cy="7608316"/>
          </a:xfrm>
        </p:grpSpPr>
        <p:sp>
          <p:nvSpPr>
            <p:cNvPr name="Freeform 25" id="25" descr="preencoded.png"/>
            <p:cNvSpPr/>
            <p:nvPr/>
          </p:nvSpPr>
          <p:spPr>
            <a:xfrm flipH="false" flipV="false" rot="0">
              <a:off x="0" y="0"/>
              <a:ext cx="7608316" cy="7608316"/>
            </a:xfrm>
            <a:custGeom>
              <a:avLst/>
              <a:gdLst/>
              <a:ahLst/>
              <a:cxnLst/>
              <a:rect r="r" b="b" t="t" l="l"/>
              <a:pathLst>
                <a:path h="7608316" w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9930407" y="8085535"/>
            <a:ext cx="424148" cy="530257"/>
            <a:chOff x="0" y="0"/>
            <a:chExt cx="565531" cy="707009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565531" cy="707009"/>
            </a:xfrm>
            <a:custGeom>
              <a:avLst/>
              <a:gdLst/>
              <a:ahLst/>
              <a:cxnLst/>
              <a:rect r="r" b="b" t="t" l="l"/>
              <a:pathLst>
                <a:path h="707009" w="565531">
                  <a:moveTo>
                    <a:pt x="0" y="0"/>
                  </a:moveTo>
                  <a:lnTo>
                    <a:pt x="565531" y="0"/>
                  </a:lnTo>
                  <a:lnTo>
                    <a:pt x="565531" y="707009"/>
                  </a:lnTo>
                  <a:lnTo>
                    <a:pt x="0" y="70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-363" r="0" b="-363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21" cy="514350"/>
            <a:chOff x="0" y="0"/>
            <a:chExt cx="2870962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2" t="0" r="-8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467594"/>
            <a:ext cx="14577566" cy="6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Github link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2609999"/>
            <a:ext cx="16303526" cy="107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We invite you to explore the full codebase and provide feedback. The journey of skill enhancement is continuous, and this portfolio is a living testament to that.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92238" y="4007644"/>
            <a:ext cx="16303560" cy="3547396"/>
            <a:chOff x="0" y="0"/>
            <a:chExt cx="21738081" cy="472986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738081" cy="4729861"/>
            </a:xfrm>
            <a:custGeom>
              <a:avLst/>
              <a:gdLst/>
              <a:ahLst/>
              <a:cxnLst/>
              <a:rect r="r" b="b" t="t" l="l"/>
              <a:pathLst>
                <a:path h="4729861" w="21738081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21681312" y="0"/>
                  </a:lnTo>
                  <a:cubicBezTo>
                    <a:pt x="21712681" y="0"/>
                    <a:pt x="21738081" y="25400"/>
                    <a:pt x="21738081" y="56769"/>
                  </a:cubicBezTo>
                  <a:lnTo>
                    <a:pt x="21738081" y="4673092"/>
                  </a:lnTo>
                  <a:cubicBezTo>
                    <a:pt x="21738081" y="4704461"/>
                    <a:pt x="21712681" y="4729861"/>
                    <a:pt x="21681312" y="4729861"/>
                  </a:cubicBezTo>
                  <a:lnTo>
                    <a:pt x="56769" y="4729861"/>
                  </a:lnTo>
                  <a:cubicBezTo>
                    <a:pt x="25400" y="4729861"/>
                    <a:pt x="0" y="4704461"/>
                    <a:pt x="0" y="4673092"/>
                  </a:cubicBezTo>
                  <a:close/>
                </a:path>
              </a:pathLst>
            </a:custGeom>
            <a:solidFill>
              <a:srgbClr val="B6D6FC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275755" y="4385221"/>
            <a:ext cx="442912" cy="354330"/>
            <a:chOff x="0" y="0"/>
            <a:chExt cx="590549" cy="47244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590550" cy="472440"/>
            </a:xfrm>
            <a:custGeom>
              <a:avLst/>
              <a:gdLst/>
              <a:ahLst/>
              <a:cxnLst/>
              <a:rect r="r" b="b" t="t" l="l"/>
              <a:pathLst>
                <a:path h="472440" w="590550">
                  <a:moveTo>
                    <a:pt x="0" y="0"/>
                  </a:moveTo>
                  <a:lnTo>
                    <a:pt x="590550" y="0"/>
                  </a:lnTo>
                  <a:lnTo>
                    <a:pt x="590550" y="472440"/>
                  </a:lnTo>
                  <a:lnTo>
                    <a:pt x="0" y="4724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66" t="0" r="-666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002185" y="4342954"/>
            <a:ext cx="3725615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Access the Codebase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02185" y="4916984"/>
            <a:ext cx="15010060" cy="107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 complete source code for this portfolio is openly available on GitHub. Feel free to review, fork, or contribute to the project.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002185" y="6314629"/>
            <a:ext cx="3750183" cy="779717"/>
            <a:chOff x="0" y="0"/>
            <a:chExt cx="5000244" cy="1039622"/>
          </a:xfrm>
        </p:grpSpPr>
        <p:sp>
          <p:nvSpPr>
            <p:cNvPr name="Freeform 17" id="17" descr="preencoded.png">
              <a:hlinkClick r:id="rId6" tooltip="https://github.com/your-github-username/portfolio-repo"/>
            </p:cNvPr>
            <p:cNvSpPr/>
            <p:nvPr/>
          </p:nvSpPr>
          <p:spPr>
            <a:xfrm flipH="false" flipV="false" rot="0">
              <a:off x="0" y="0"/>
              <a:ext cx="5000244" cy="1039622"/>
            </a:xfrm>
            <a:custGeom>
              <a:avLst/>
              <a:gdLst/>
              <a:ahLst/>
              <a:cxnLst/>
              <a:rect r="r" b="b" t="t" l="l"/>
              <a:pathLst>
                <a:path h="1039622" w="5000244">
                  <a:moveTo>
                    <a:pt x="0" y="0"/>
                  </a:moveTo>
                  <a:lnTo>
                    <a:pt x="5000244" y="0"/>
                  </a:lnTo>
                  <a:lnTo>
                    <a:pt x="5000244" y="1039622"/>
                  </a:lnTo>
                  <a:lnTo>
                    <a:pt x="0" y="1039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333" r="0" b="-333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92238" y="7702451"/>
            <a:ext cx="16303526" cy="107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Future enhancements will include integration with more advanced JavaScript frameworks, adding a blog section, and incorporating backend functionalities for a full-stack experience.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21" cy="514350"/>
            <a:chOff x="0" y="0"/>
            <a:chExt cx="2870962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2" t="0" r="-8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850237" y="3110210"/>
            <a:ext cx="9445526" cy="2696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6"/>
              </a:lnSpc>
            </a:pPr>
            <a:r>
              <a:rPr lang="en-US" sz="5562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Interactive Front-End Portfolio: Showcasing Web Development Skills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7" y="6059984"/>
            <a:ext cx="9445526" cy="107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A presentation on building a dynamic portfolio to highlight your web development prowess.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43949" y="2491001"/>
            <a:ext cx="4891358" cy="385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1.Problem Statement </a:t>
            </a:r>
          </a:p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2.Project Overview </a:t>
            </a:r>
          </a:p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3.End Users</a:t>
            </a:r>
          </a:p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4.Tools And Technology </a:t>
            </a:r>
          </a:p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5.Portfolio design and layout </a:t>
            </a:r>
          </a:p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6.Features and Functionality </a:t>
            </a:r>
          </a:p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7.Results and Screenshots</a:t>
            </a:r>
          </a:p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8.Conclusion</a:t>
            </a:r>
          </a:p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9.Github link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357686" y="102553"/>
            <a:ext cx="2802082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Agenda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243706" y="-33619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21" cy="514350"/>
            <a:chOff x="0" y="0"/>
            <a:chExt cx="2870962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2" t="0" r="-8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17439" y="3409652"/>
            <a:ext cx="15878324" cy="107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"In today's competitive tech industry, a static resume often falls short. Developers need a dynamic platform to truly showcase their skills, creativity, and problem-solving abilities."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2238" y="3262164"/>
            <a:ext cx="38100" cy="1545146"/>
            <a:chOff x="0" y="0"/>
            <a:chExt cx="50800" cy="20601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0800" cy="2060194"/>
            </a:xfrm>
            <a:custGeom>
              <a:avLst/>
              <a:gdLst/>
              <a:ahLst/>
              <a:cxnLst/>
              <a:rect r="r" b="b" t="t" l="l"/>
              <a:pathLst>
                <a:path h="2060194" w="50800">
                  <a:moveTo>
                    <a:pt x="0" y="0"/>
                  </a:moveTo>
                  <a:lnTo>
                    <a:pt x="50800" y="0"/>
                  </a:lnTo>
                  <a:lnTo>
                    <a:pt x="50800" y="2060194"/>
                  </a:lnTo>
                  <a:lnTo>
                    <a:pt x="0" y="2060194"/>
                  </a:lnTo>
                  <a:close/>
                </a:path>
              </a:pathLst>
            </a:custGeom>
            <a:solidFill>
              <a:srgbClr val="1C9770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2238" y="5551437"/>
            <a:ext cx="5245417" cy="3457860"/>
            <a:chOff x="0" y="0"/>
            <a:chExt cx="6993889" cy="46104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993890" cy="4610481"/>
            </a:xfrm>
            <a:custGeom>
              <a:avLst/>
              <a:gdLst/>
              <a:ahLst/>
              <a:cxnLst/>
              <a:rect r="r" b="b" t="t" l="l"/>
              <a:pathLst>
                <a:path h="4610481" w="699389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4366641"/>
                  </a:lnTo>
                  <a:cubicBezTo>
                    <a:pt x="6993890" y="4501261"/>
                    <a:pt x="6884670" y="4610481"/>
                    <a:pt x="6750050" y="4610481"/>
                  </a:cubicBezTo>
                  <a:lnTo>
                    <a:pt x="243840" y="4610481"/>
                  </a:lnTo>
                  <a:cubicBezTo>
                    <a:pt x="109220" y="4610481"/>
                    <a:pt x="0" y="4501261"/>
                    <a:pt x="0" y="43666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92238" y="5513337"/>
            <a:ext cx="5245512" cy="152495"/>
            <a:chOff x="0" y="0"/>
            <a:chExt cx="6994016" cy="2033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994017" cy="203327"/>
            </a:xfrm>
            <a:custGeom>
              <a:avLst/>
              <a:gdLst/>
              <a:ahLst/>
              <a:cxnLst/>
              <a:rect r="r" b="b" t="t" l="l"/>
              <a:pathLst>
                <a:path h="203327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146558"/>
                  </a:lnTo>
                  <a:cubicBezTo>
                    <a:pt x="6994017" y="177927"/>
                    <a:pt x="6968617" y="203327"/>
                    <a:pt x="6937248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1C977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3189610" y="5126236"/>
            <a:ext cx="850582" cy="850582"/>
            <a:chOff x="0" y="0"/>
            <a:chExt cx="1134109" cy="113410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1C9770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444701" y="5148411"/>
            <a:ext cx="340221" cy="61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13855" y="6241108"/>
            <a:ext cx="4031010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Limited Resume Impact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3855" y="6701730"/>
            <a:ext cx="4602212" cy="198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Traditional resumes lack the visual and interactive depth to convey web development proficiency effectively.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521202" y="5551437"/>
            <a:ext cx="5245417" cy="3457860"/>
            <a:chOff x="0" y="0"/>
            <a:chExt cx="6993889" cy="461048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993890" cy="4610481"/>
            </a:xfrm>
            <a:custGeom>
              <a:avLst/>
              <a:gdLst/>
              <a:ahLst/>
              <a:cxnLst/>
              <a:rect r="r" b="b" t="t" l="l"/>
              <a:pathLst>
                <a:path h="4610481" w="699389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4366641"/>
                  </a:lnTo>
                  <a:cubicBezTo>
                    <a:pt x="6993890" y="4501261"/>
                    <a:pt x="6884670" y="4610481"/>
                    <a:pt x="6750050" y="4610481"/>
                  </a:cubicBezTo>
                  <a:lnTo>
                    <a:pt x="243840" y="4610481"/>
                  </a:lnTo>
                  <a:cubicBezTo>
                    <a:pt x="109220" y="4610481"/>
                    <a:pt x="0" y="4501261"/>
                    <a:pt x="0" y="43666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521202" y="5513337"/>
            <a:ext cx="5245512" cy="152495"/>
            <a:chOff x="0" y="0"/>
            <a:chExt cx="6994016" cy="20332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994017" cy="203327"/>
            </a:xfrm>
            <a:custGeom>
              <a:avLst/>
              <a:gdLst/>
              <a:ahLst/>
              <a:cxnLst/>
              <a:rect r="r" b="b" t="t" l="l"/>
              <a:pathLst>
                <a:path h="203327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146558"/>
                  </a:lnTo>
                  <a:cubicBezTo>
                    <a:pt x="6994017" y="177927"/>
                    <a:pt x="6968617" y="203327"/>
                    <a:pt x="6937248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1C9770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8718575" y="5126236"/>
            <a:ext cx="850582" cy="850582"/>
            <a:chOff x="0" y="0"/>
            <a:chExt cx="1134109" cy="113410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1C9770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8973666" y="5148411"/>
            <a:ext cx="340221" cy="61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42820" y="6241108"/>
            <a:ext cx="4114949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Skill Demonstration Gap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42820" y="6701730"/>
            <a:ext cx="4602212" cy="198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It's challenging to prove front-end skills like responsiveness, interactivity, and UI/UX design without live examples.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2050166" y="5551437"/>
            <a:ext cx="5245417" cy="3457860"/>
            <a:chOff x="0" y="0"/>
            <a:chExt cx="6993889" cy="461048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993890" cy="4610481"/>
            </a:xfrm>
            <a:custGeom>
              <a:avLst/>
              <a:gdLst/>
              <a:ahLst/>
              <a:cxnLst/>
              <a:rect r="r" b="b" t="t" l="l"/>
              <a:pathLst>
                <a:path h="4610481" w="6993890">
                  <a:moveTo>
                    <a:pt x="0" y="243840"/>
                  </a:moveTo>
                  <a:cubicBezTo>
                    <a:pt x="0" y="109220"/>
                    <a:pt x="109220" y="0"/>
                    <a:pt x="243840" y="0"/>
                  </a:cubicBezTo>
                  <a:lnTo>
                    <a:pt x="6750050" y="0"/>
                  </a:lnTo>
                  <a:cubicBezTo>
                    <a:pt x="6884670" y="0"/>
                    <a:pt x="6993890" y="109220"/>
                    <a:pt x="6993890" y="243840"/>
                  </a:cubicBezTo>
                  <a:lnTo>
                    <a:pt x="6993890" y="4366641"/>
                  </a:lnTo>
                  <a:cubicBezTo>
                    <a:pt x="6993890" y="4501261"/>
                    <a:pt x="6884670" y="4610481"/>
                    <a:pt x="6750050" y="4610481"/>
                  </a:cubicBezTo>
                  <a:lnTo>
                    <a:pt x="243840" y="4610481"/>
                  </a:lnTo>
                  <a:cubicBezTo>
                    <a:pt x="109220" y="4610481"/>
                    <a:pt x="0" y="4501261"/>
                    <a:pt x="0" y="436664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2050166" y="5513337"/>
            <a:ext cx="5245512" cy="152495"/>
            <a:chOff x="0" y="0"/>
            <a:chExt cx="6994016" cy="20332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994017" cy="203327"/>
            </a:xfrm>
            <a:custGeom>
              <a:avLst/>
              <a:gdLst/>
              <a:ahLst/>
              <a:cxnLst/>
              <a:rect r="r" b="b" t="t" l="l"/>
              <a:pathLst>
                <a:path h="203327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146558"/>
                  </a:lnTo>
                  <a:cubicBezTo>
                    <a:pt x="6994017" y="177927"/>
                    <a:pt x="6968617" y="203327"/>
                    <a:pt x="6937248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1C9770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4247540" y="5126236"/>
            <a:ext cx="850583" cy="850582"/>
            <a:chOff x="0" y="0"/>
            <a:chExt cx="1134111" cy="113410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1C9770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4502631" y="5148411"/>
            <a:ext cx="340221" cy="615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0"/>
              </a:lnSpc>
            </a:pPr>
            <a:r>
              <a:rPr lang="en-US" sz="2625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3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371784" y="6241108"/>
            <a:ext cx="3932187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Employer Expectations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371784" y="6701730"/>
            <a:ext cx="4602213" cy="1985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Hiring managers increasingly expect tangible proof of work through engaging, functional portfolios.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215580" y="985858"/>
            <a:ext cx="7856393" cy="9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PROBLEM STATEMENT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21" cy="514350"/>
            <a:chOff x="0" y="0"/>
            <a:chExt cx="2870962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2" t="0" r="-8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574328" y="432198"/>
            <a:ext cx="9799736" cy="39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7"/>
              </a:lnSpc>
            </a:pPr>
            <a:r>
              <a:rPr lang="en-US" sz="2561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Project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4328" y="1088975"/>
            <a:ext cx="8369499" cy="62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1"/>
              </a:lnSpc>
            </a:pPr>
            <a:r>
              <a:rPr lang="en-US" sz="1248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This project outlines the creation of an interactive front-end portfolio designed to effectively present web development capabilities. Our focus is on responsiveness across devices and engaging user experiences.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4328" y="1761679"/>
            <a:ext cx="8369499" cy="367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1"/>
              </a:lnSpc>
            </a:pPr>
            <a:r>
              <a:rPr lang="en-US" sz="1248" b="true">
                <a:solidFill>
                  <a:srgbClr val="1C9770"/>
                </a:solidFill>
                <a:latin typeface="Inter Bold"/>
                <a:ea typeface="Inter Bold"/>
                <a:cs typeface="Inter Bold"/>
                <a:sym typeface="Inter Bold"/>
              </a:rPr>
              <a:t>Goal:</a:t>
            </a:r>
            <a:r>
              <a:rPr lang="en-US" sz="1248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 To create a comprehensive, visually appealing, and functional portfolio that stands out.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353699" y="1230660"/>
            <a:ext cx="8369522" cy="8369522"/>
            <a:chOff x="0" y="0"/>
            <a:chExt cx="11159363" cy="11159363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11159363" cy="11159363"/>
            </a:xfrm>
            <a:custGeom>
              <a:avLst/>
              <a:gdLst/>
              <a:ahLst/>
              <a:cxnLst/>
              <a:rect r="r" b="b" t="t" l="l"/>
              <a:pathLst>
                <a:path h="11159363" w="11159363">
                  <a:moveTo>
                    <a:pt x="0" y="0"/>
                  </a:moveTo>
                  <a:lnTo>
                    <a:pt x="11159363" y="0"/>
                  </a:lnTo>
                  <a:lnTo>
                    <a:pt x="11159363" y="11159363"/>
                  </a:lnTo>
                  <a:lnTo>
                    <a:pt x="0" y="111593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574328" y="9969252"/>
            <a:ext cx="5603748" cy="1864233"/>
            <a:chOff x="0" y="0"/>
            <a:chExt cx="7471664" cy="248564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471664" cy="2485644"/>
            </a:xfrm>
            <a:custGeom>
              <a:avLst/>
              <a:gdLst/>
              <a:ahLst/>
              <a:cxnLst/>
              <a:rect r="r" b="b" t="t" l="l"/>
              <a:pathLst>
                <a:path h="2485644" w="7471664">
                  <a:moveTo>
                    <a:pt x="0" y="32893"/>
                  </a:moveTo>
                  <a:cubicBezTo>
                    <a:pt x="0" y="14732"/>
                    <a:pt x="14732" y="0"/>
                    <a:pt x="32893" y="0"/>
                  </a:cubicBezTo>
                  <a:lnTo>
                    <a:pt x="7438771" y="0"/>
                  </a:lnTo>
                  <a:cubicBezTo>
                    <a:pt x="7456932" y="0"/>
                    <a:pt x="7471664" y="14732"/>
                    <a:pt x="7471664" y="32893"/>
                  </a:cubicBezTo>
                  <a:lnTo>
                    <a:pt x="7471664" y="2452751"/>
                  </a:lnTo>
                  <a:cubicBezTo>
                    <a:pt x="7471664" y="2470912"/>
                    <a:pt x="7456932" y="2485644"/>
                    <a:pt x="7438771" y="2485644"/>
                  </a:cubicBezTo>
                  <a:lnTo>
                    <a:pt x="32893" y="2485644"/>
                  </a:lnTo>
                  <a:cubicBezTo>
                    <a:pt x="14732" y="2485644"/>
                    <a:pt x="0" y="2470912"/>
                    <a:pt x="0" y="2452751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38336" y="10133260"/>
            <a:ext cx="492347" cy="492347"/>
            <a:chOff x="0" y="0"/>
            <a:chExt cx="656463" cy="6564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56463" cy="656463"/>
            </a:xfrm>
            <a:custGeom>
              <a:avLst/>
              <a:gdLst/>
              <a:ahLst/>
              <a:cxnLst/>
              <a:rect r="r" b="b" t="t" l="l"/>
              <a:pathLst>
                <a:path h="656463" w="656463">
                  <a:moveTo>
                    <a:pt x="0" y="328168"/>
                  </a:moveTo>
                  <a:cubicBezTo>
                    <a:pt x="0" y="146939"/>
                    <a:pt x="146939" y="0"/>
                    <a:pt x="328168" y="0"/>
                  </a:cubicBezTo>
                  <a:cubicBezTo>
                    <a:pt x="509397" y="0"/>
                    <a:pt x="656463" y="146939"/>
                    <a:pt x="656463" y="328168"/>
                  </a:cubicBezTo>
                  <a:cubicBezTo>
                    <a:pt x="656463" y="509397"/>
                    <a:pt x="509524" y="656463"/>
                    <a:pt x="328168" y="656463"/>
                  </a:cubicBezTo>
                  <a:cubicBezTo>
                    <a:pt x="146812" y="656463"/>
                    <a:pt x="0" y="509524"/>
                    <a:pt x="0" y="328168"/>
                  </a:cubicBezTo>
                  <a:close/>
                </a:path>
              </a:pathLst>
            </a:custGeom>
            <a:solidFill>
              <a:srgbClr val="1C9770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73770" y="10240864"/>
            <a:ext cx="221456" cy="276987"/>
            <a:chOff x="0" y="0"/>
            <a:chExt cx="295275" cy="369316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295275" cy="369316"/>
            </a:xfrm>
            <a:custGeom>
              <a:avLst/>
              <a:gdLst/>
              <a:ahLst/>
              <a:cxnLst/>
              <a:rect r="r" b="b" t="t" l="l"/>
              <a:pathLst>
                <a:path h="369316" w="295275">
                  <a:moveTo>
                    <a:pt x="0" y="0"/>
                  </a:moveTo>
                  <a:lnTo>
                    <a:pt x="295275" y="0"/>
                  </a:lnTo>
                  <a:lnTo>
                    <a:pt x="295275" y="369316"/>
                  </a:lnTo>
                  <a:lnTo>
                    <a:pt x="0" y="369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0" t="0" r="-3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738336" y="10761017"/>
            <a:ext cx="2051596" cy="285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562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Responsive Design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8336" y="11039624"/>
            <a:ext cx="5275660" cy="62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1"/>
              </a:lnSpc>
            </a:pPr>
            <a:r>
              <a:rPr lang="en-US" sz="1248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Ensuring seamless viewing across desktops, tablets, and mobile phones.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342012" y="9969252"/>
            <a:ext cx="5603843" cy="1864233"/>
            <a:chOff x="0" y="0"/>
            <a:chExt cx="7471791" cy="248564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471791" cy="2485644"/>
            </a:xfrm>
            <a:custGeom>
              <a:avLst/>
              <a:gdLst/>
              <a:ahLst/>
              <a:cxnLst/>
              <a:rect r="r" b="b" t="t" l="l"/>
              <a:pathLst>
                <a:path h="2485644" w="7471791">
                  <a:moveTo>
                    <a:pt x="0" y="32893"/>
                  </a:moveTo>
                  <a:cubicBezTo>
                    <a:pt x="0" y="14732"/>
                    <a:pt x="14732" y="0"/>
                    <a:pt x="32893" y="0"/>
                  </a:cubicBezTo>
                  <a:lnTo>
                    <a:pt x="7438898" y="0"/>
                  </a:lnTo>
                  <a:cubicBezTo>
                    <a:pt x="7457059" y="0"/>
                    <a:pt x="7471791" y="14732"/>
                    <a:pt x="7471791" y="32893"/>
                  </a:cubicBezTo>
                  <a:lnTo>
                    <a:pt x="7471791" y="2452751"/>
                  </a:lnTo>
                  <a:cubicBezTo>
                    <a:pt x="7471791" y="2470912"/>
                    <a:pt x="7457059" y="2485644"/>
                    <a:pt x="7438898" y="2485644"/>
                  </a:cubicBezTo>
                  <a:lnTo>
                    <a:pt x="32893" y="2485644"/>
                  </a:lnTo>
                  <a:cubicBezTo>
                    <a:pt x="14732" y="2485644"/>
                    <a:pt x="0" y="2470912"/>
                    <a:pt x="0" y="2452751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506021" y="10133260"/>
            <a:ext cx="492347" cy="492347"/>
            <a:chOff x="0" y="0"/>
            <a:chExt cx="656463" cy="65646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56463" cy="656463"/>
            </a:xfrm>
            <a:custGeom>
              <a:avLst/>
              <a:gdLst/>
              <a:ahLst/>
              <a:cxnLst/>
              <a:rect r="r" b="b" t="t" l="l"/>
              <a:pathLst>
                <a:path h="656463" w="656463">
                  <a:moveTo>
                    <a:pt x="0" y="328168"/>
                  </a:moveTo>
                  <a:cubicBezTo>
                    <a:pt x="0" y="146939"/>
                    <a:pt x="146939" y="0"/>
                    <a:pt x="328168" y="0"/>
                  </a:cubicBezTo>
                  <a:cubicBezTo>
                    <a:pt x="509397" y="0"/>
                    <a:pt x="656463" y="146939"/>
                    <a:pt x="656463" y="328168"/>
                  </a:cubicBezTo>
                  <a:cubicBezTo>
                    <a:pt x="656463" y="509397"/>
                    <a:pt x="509524" y="656463"/>
                    <a:pt x="328168" y="656463"/>
                  </a:cubicBezTo>
                  <a:cubicBezTo>
                    <a:pt x="146812" y="656463"/>
                    <a:pt x="0" y="509524"/>
                    <a:pt x="0" y="328168"/>
                  </a:cubicBezTo>
                  <a:close/>
                </a:path>
              </a:pathLst>
            </a:custGeom>
            <a:solidFill>
              <a:srgbClr val="1C9770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641455" y="10240864"/>
            <a:ext cx="221456" cy="276987"/>
            <a:chOff x="0" y="0"/>
            <a:chExt cx="295275" cy="369316"/>
          </a:xfrm>
        </p:grpSpPr>
        <p:sp>
          <p:nvSpPr>
            <p:cNvPr name="Freeform 26" id="26" descr="preencoded.png"/>
            <p:cNvSpPr/>
            <p:nvPr/>
          </p:nvSpPr>
          <p:spPr>
            <a:xfrm flipH="false" flipV="false" rot="0">
              <a:off x="0" y="0"/>
              <a:ext cx="295275" cy="369316"/>
            </a:xfrm>
            <a:custGeom>
              <a:avLst/>
              <a:gdLst/>
              <a:ahLst/>
              <a:cxnLst/>
              <a:rect r="r" b="b" t="t" l="l"/>
              <a:pathLst>
                <a:path h="369316" w="295275">
                  <a:moveTo>
                    <a:pt x="0" y="0"/>
                  </a:moveTo>
                  <a:lnTo>
                    <a:pt x="295275" y="0"/>
                  </a:lnTo>
                  <a:lnTo>
                    <a:pt x="295275" y="369316"/>
                  </a:lnTo>
                  <a:lnTo>
                    <a:pt x="0" y="369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0" t="0" r="-30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6506021" y="10761017"/>
            <a:ext cx="2051596" cy="285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562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Interactive Elements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506021" y="11039624"/>
            <a:ext cx="5275809" cy="62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1"/>
              </a:lnSpc>
            </a:pPr>
            <a:r>
              <a:rPr lang="en-US" sz="1248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Incorporating animations, hover effects, and dynamic content to captivate visitors.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2109847" y="9969252"/>
            <a:ext cx="5603843" cy="1864233"/>
            <a:chOff x="0" y="0"/>
            <a:chExt cx="7471791" cy="248564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471791" cy="2485644"/>
            </a:xfrm>
            <a:custGeom>
              <a:avLst/>
              <a:gdLst/>
              <a:ahLst/>
              <a:cxnLst/>
              <a:rect r="r" b="b" t="t" l="l"/>
              <a:pathLst>
                <a:path h="2485644" w="7471791">
                  <a:moveTo>
                    <a:pt x="0" y="32893"/>
                  </a:moveTo>
                  <a:cubicBezTo>
                    <a:pt x="0" y="14732"/>
                    <a:pt x="14732" y="0"/>
                    <a:pt x="32893" y="0"/>
                  </a:cubicBezTo>
                  <a:lnTo>
                    <a:pt x="7438898" y="0"/>
                  </a:lnTo>
                  <a:cubicBezTo>
                    <a:pt x="7457059" y="0"/>
                    <a:pt x="7471791" y="14732"/>
                    <a:pt x="7471791" y="32893"/>
                  </a:cubicBezTo>
                  <a:lnTo>
                    <a:pt x="7471791" y="2452751"/>
                  </a:lnTo>
                  <a:cubicBezTo>
                    <a:pt x="7471791" y="2470912"/>
                    <a:pt x="7457059" y="2485644"/>
                    <a:pt x="7438898" y="2485644"/>
                  </a:cubicBezTo>
                  <a:lnTo>
                    <a:pt x="32893" y="2485644"/>
                  </a:lnTo>
                  <a:cubicBezTo>
                    <a:pt x="14732" y="2485644"/>
                    <a:pt x="0" y="2470912"/>
                    <a:pt x="0" y="2452751"/>
                  </a:cubicBezTo>
                  <a:close/>
                </a:path>
              </a:pathLst>
            </a:custGeom>
            <a:solidFill>
              <a:srgbClr val="F2EEEE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2273855" y="10133260"/>
            <a:ext cx="492347" cy="492347"/>
            <a:chOff x="0" y="0"/>
            <a:chExt cx="656463" cy="65646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56463" cy="656463"/>
            </a:xfrm>
            <a:custGeom>
              <a:avLst/>
              <a:gdLst/>
              <a:ahLst/>
              <a:cxnLst/>
              <a:rect r="r" b="b" t="t" l="l"/>
              <a:pathLst>
                <a:path h="656463" w="656463">
                  <a:moveTo>
                    <a:pt x="0" y="328168"/>
                  </a:moveTo>
                  <a:cubicBezTo>
                    <a:pt x="0" y="146939"/>
                    <a:pt x="146939" y="0"/>
                    <a:pt x="328168" y="0"/>
                  </a:cubicBezTo>
                  <a:cubicBezTo>
                    <a:pt x="509397" y="0"/>
                    <a:pt x="656463" y="146939"/>
                    <a:pt x="656463" y="328168"/>
                  </a:cubicBezTo>
                  <a:cubicBezTo>
                    <a:pt x="656463" y="509397"/>
                    <a:pt x="509524" y="656463"/>
                    <a:pt x="328168" y="656463"/>
                  </a:cubicBezTo>
                  <a:cubicBezTo>
                    <a:pt x="146812" y="656463"/>
                    <a:pt x="0" y="509524"/>
                    <a:pt x="0" y="328168"/>
                  </a:cubicBezTo>
                  <a:close/>
                </a:path>
              </a:pathLst>
            </a:custGeom>
            <a:solidFill>
              <a:srgbClr val="1C9770"/>
            </a:solidFill>
          </p:spPr>
        </p:sp>
      </p:grpSp>
      <p:grpSp>
        <p:nvGrpSpPr>
          <p:cNvPr name="Group 33" id="33"/>
          <p:cNvGrpSpPr/>
          <p:nvPr/>
        </p:nvGrpSpPr>
        <p:grpSpPr>
          <a:xfrm rot="0">
            <a:off x="12409289" y="10240864"/>
            <a:ext cx="221456" cy="276987"/>
            <a:chOff x="0" y="0"/>
            <a:chExt cx="295275" cy="369316"/>
          </a:xfrm>
        </p:grpSpPr>
        <p:sp>
          <p:nvSpPr>
            <p:cNvPr name="Freeform 34" id="34" descr="preencoded.png"/>
            <p:cNvSpPr/>
            <p:nvPr/>
          </p:nvSpPr>
          <p:spPr>
            <a:xfrm flipH="false" flipV="false" rot="0">
              <a:off x="0" y="0"/>
              <a:ext cx="295275" cy="369316"/>
            </a:xfrm>
            <a:custGeom>
              <a:avLst/>
              <a:gdLst/>
              <a:ahLst/>
              <a:cxnLst/>
              <a:rect r="r" b="b" t="t" l="l"/>
              <a:pathLst>
                <a:path h="369316" w="295275">
                  <a:moveTo>
                    <a:pt x="0" y="0"/>
                  </a:moveTo>
                  <a:lnTo>
                    <a:pt x="295275" y="0"/>
                  </a:lnTo>
                  <a:lnTo>
                    <a:pt x="295275" y="369316"/>
                  </a:lnTo>
                  <a:lnTo>
                    <a:pt x="0" y="369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0" t="0" r="-30" b="0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12273855" y="10761017"/>
            <a:ext cx="2051596" cy="285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99"/>
              </a:lnSpc>
            </a:pPr>
            <a:r>
              <a:rPr lang="en-US" sz="1562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Showcasing Projects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273855" y="11039624"/>
            <a:ext cx="5275809" cy="62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61"/>
              </a:lnSpc>
            </a:pPr>
            <a:r>
              <a:rPr lang="en-US" sz="1248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Dedicated sections for various web development projects with live demos and code links.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21" cy="514350"/>
            <a:chOff x="0" y="0"/>
            <a:chExt cx="2870962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2" t="0" r="-8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527870"/>
            <a:ext cx="16303526" cy="6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 End Users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3378994"/>
            <a:ext cx="16303526" cy="107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Our portfolio is strategically designed to cater to diverse audiences, each with unique expectations and needs when evaluating a developer's profile.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92238" y="4776639"/>
            <a:ext cx="708755" cy="708755"/>
            <a:chOff x="0" y="0"/>
            <a:chExt cx="945007" cy="945007"/>
          </a:xfrm>
        </p:grpSpPr>
        <p:sp>
          <p:nvSpPr>
            <p:cNvPr name="Freeform 11" id="11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92238" y="5820668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Employers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8" y="6281291"/>
            <a:ext cx="5198269" cy="2439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Seeking candidates with demonstrable skills, project execution capabilities, and a keen eye for UI/UX. They value clarity, professionalism, and quick access to live examples.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44866" y="4776639"/>
            <a:ext cx="708755" cy="708755"/>
            <a:chOff x="0" y="0"/>
            <a:chExt cx="945007" cy="945007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544866" y="5820668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Potential Clients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44866" y="6281291"/>
            <a:ext cx="5198269" cy="2439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Looking for developers who can bring their visions to life. They appreciate clear communication, visual appeal, and examples relevant to their business needs.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097494" y="4776639"/>
            <a:ext cx="708755" cy="708755"/>
            <a:chOff x="0" y="0"/>
            <a:chExt cx="945007" cy="945007"/>
          </a:xfrm>
        </p:grpSpPr>
        <p:sp>
          <p:nvSpPr>
            <p:cNvPr name="Freeform 19" id="19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097494" y="5820668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Fellow Developers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97494" y="6281291"/>
            <a:ext cx="5198269" cy="2439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Interested in code quality, implementation techniques, and innovative solutions. They might be looking for inspiration or collaboration opportunities.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21" cy="514350"/>
            <a:chOff x="0" y="0"/>
            <a:chExt cx="2870962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2" t="0" r="-8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45059" y="704404"/>
            <a:ext cx="8084790" cy="65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2"/>
              </a:lnSpc>
            </a:pPr>
            <a:r>
              <a:rPr lang="en-US" sz="4250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Tools and Technology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5059" y="1795611"/>
            <a:ext cx="16397882" cy="102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The portfolio's robust framework is built upon industry-standard front-end technologies, ensuring a modern, performant, and maintainable codebase.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5059" y="3206055"/>
            <a:ext cx="9575155" cy="59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620" indent="-138873" lvl="2">
              <a:lnSpc>
                <a:spcPts val="3374"/>
              </a:lnSpc>
              <a:buFont typeface="Arial"/>
              <a:buChar char="⚬"/>
            </a:pPr>
            <a:r>
              <a:rPr lang="en-US" b="true" sz="2125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HTML5: For semantic structuring and accessible content presentation.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5059" y="3732460"/>
            <a:ext cx="9575155" cy="102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620" indent="-138873" lvl="2">
              <a:lnSpc>
                <a:spcPts val="3374"/>
              </a:lnSpc>
              <a:buFont typeface="Arial"/>
              <a:buChar char="⚬"/>
            </a:pPr>
            <a:r>
              <a:rPr lang="en-US" b="true" sz="2125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CSS3: For modern styling, animations, and responsive design through media queries.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5059" y="4690765"/>
            <a:ext cx="9575155" cy="102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620" indent="-138873" lvl="2">
              <a:lnSpc>
                <a:spcPts val="3374"/>
              </a:lnSpc>
              <a:buFont typeface="Arial"/>
              <a:buChar char="⚬"/>
            </a:pPr>
            <a:r>
              <a:rPr lang="en-US" b="true" sz="2125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JavaScript: To implement interactive elements, dynamic content loading, and enhance user experience.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5059" y="5649069"/>
            <a:ext cx="9575155" cy="1025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620" indent="-138873" lvl="2">
              <a:lnSpc>
                <a:spcPts val="3374"/>
              </a:lnSpc>
              <a:buFont typeface="Arial"/>
              <a:buChar char="⚬"/>
            </a:pPr>
            <a:r>
              <a:rPr lang="en-US" b="true" sz="2125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Bootstrap: A powerful front-end framework for rapid development of responsive, mobile-first websites.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5059" y="6607374"/>
            <a:ext cx="9575155" cy="1457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6620" indent="-138873" lvl="2">
              <a:lnSpc>
                <a:spcPts val="3374"/>
              </a:lnSpc>
              <a:buFont typeface="Arial"/>
              <a:buChar char="⚬"/>
            </a:pPr>
            <a:r>
              <a:rPr lang="en-US" b="true" sz="2125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CodePen: Utilised for embedding live code snippets and project demos directly into the portfolio, providing instant access to interactive examples without leaving the site.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1188452" y="3428851"/>
            <a:ext cx="6163913" cy="6163913"/>
            <a:chOff x="0" y="0"/>
            <a:chExt cx="8218551" cy="8218551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8218551" cy="8218551"/>
            </a:xfrm>
            <a:custGeom>
              <a:avLst/>
              <a:gdLst/>
              <a:ahLst/>
              <a:cxnLst/>
              <a:rect r="r" b="b" t="t" l="l"/>
              <a:pathLst>
                <a:path h="8218551" w="8218551">
                  <a:moveTo>
                    <a:pt x="0" y="0"/>
                  </a:moveTo>
                  <a:lnTo>
                    <a:pt x="8218551" y="0"/>
                  </a:lnTo>
                  <a:lnTo>
                    <a:pt x="8218551" y="8218551"/>
                  </a:lnTo>
                  <a:lnTo>
                    <a:pt x="0" y="8218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21" cy="514350"/>
            <a:chOff x="0" y="0"/>
            <a:chExt cx="2870962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2" t="0" r="-8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1322337"/>
            <a:ext cx="15838885" cy="69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Portfolio Design and Layout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2464742"/>
            <a:ext cx="16303526" cy="107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Our design philosophy centres on a clean, intuitive, and visually appealing interface that prioritises user experience (UX) while reflecting modern web aesthetics.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73188" y="3843338"/>
            <a:ext cx="8047958" cy="2201703"/>
          </a:xfrm>
          <a:custGeom>
            <a:avLst/>
            <a:gdLst/>
            <a:ahLst/>
            <a:cxnLst/>
            <a:rect r="r" b="b" t="t" l="l"/>
            <a:pathLst>
              <a:path h="2201703" w="8047958">
                <a:moveTo>
                  <a:pt x="0" y="0"/>
                </a:moveTo>
                <a:lnTo>
                  <a:pt x="8047958" y="0"/>
                </a:lnTo>
                <a:lnTo>
                  <a:pt x="8047958" y="2201703"/>
                </a:lnTo>
                <a:lnTo>
                  <a:pt x="0" y="22017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92238" y="3862388"/>
            <a:ext cx="152400" cy="2163603"/>
            <a:chOff x="0" y="0"/>
            <a:chExt cx="203200" cy="28848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200" cy="2884805"/>
            </a:xfrm>
            <a:custGeom>
              <a:avLst/>
              <a:gdLst/>
              <a:ahLst/>
              <a:cxnLst/>
              <a:rect r="r" b="b" t="t" l="l"/>
              <a:pathLst>
                <a:path h="2884805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2828036"/>
                  </a:lnTo>
                  <a:cubicBezTo>
                    <a:pt x="203200" y="2859405"/>
                    <a:pt x="177800" y="2884805"/>
                    <a:pt x="146431" y="2884805"/>
                  </a:cubicBezTo>
                  <a:lnTo>
                    <a:pt x="56769" y="2884805"/>
                  </a:lnTo>
                  <a:cubicBezTo>
                    <a:pt x="25400" y="2884805"/>
                    <a:pt x="0" y="2859405"/>
                    <a:pt x="0" y="2828036"/>
                  </a:cubicBezTo>
                  <a:close/>
                </a:path>
              </a:pathLst>
            </a:custGeom>
            <a:solidFill>
              <a:srgbClr val="1C9770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466255" y="416495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Clean &amp; Minimalist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6255" y="4625579"/>
            <a:ext cx="7214295" cy="107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Uncluttered layout with ample whitespace to ensure focus on content and projects.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9266635" y="3843338"/>
            <a:ext cx="8048149" cy="2201703"/>
          </a:xfrm>
          <a:custGeom>
            <a:avLst/>
            <a:gdLst/>
            <a:ahLst/>
            <a:cxnLst/>
            <a:rect r="r" b="b" t="t" l="l"/>
            <a:pathLst>
              <a:path h="2201703" w="8048149">
                <a:moveTo>
                  <a:pt x="0" y="0"/>
                </a:moveTo>
                <a:lnTo>
                  <a:pt x="8048149" y="0"/>
                </a:lnTo>
                <a:lnTo>
                  <a:pt x="8048149" y="2201703"/>
                </a:lnTo>
                <a:lnTo>
                  <a:pt x="0" y="22017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285685" y="3862388"/>
            <a:ext cx="152400" cy="2163603"/>
            <a:chOff x="0" y="0"/>
            <a:chExt cx="203200" cy="288480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3200" cy="2884805"/>
            </a:xfrm>
            <a:custGeom>
              <a:avLst/>
              <a:gdLst/>
              <a:ahLst/>
              <a:cxnLst/>
              <a:rect r="r" b="b" t="t" l="l"/>
              <a:pathLst>
                <a:path h="2884805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2828036"/>
                  </a:lnTo>
                  <a:cubicBezTo>
                    <a:pt x="203200" y="2859405"/>
                    <a:pt x="177800" y="2884805"/>
                    <a:pt x="146431" y="2884805"/>
                  </a:cubicBezTo>
                  <a:lnTo>
                    <a:pt x="56769" y="2884805"/>
                  </a:lnTo>
                  <a:cubicBezTo>
                    <a:pt x="25400" y="2884805"/>
                    <a:pt x="0" y="2859405"/>
                    <a:pt x="0" y="2828036"/>
                  </a:cubicBezTo>
                  <a:close/>
                </a:path>
              </a:pathLst>
            </a:custGeom>
            <a:solidFill>
              <a:srgbClr val="1C9770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759702" y="4164955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Intuitive Navigation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59702" y="4625579"/>
            <a:ext cx="7214444" cy="107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Clear, accessible navigation menus and calls-to-action guide users effortlessly through the site.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973188" y="6290370"/>
            <a:ext cx="8048053" cy="2655190"/>
          </a:xfrm>
          <a:custGeom>
            <a:avLst/>
            <a:gdLst/>
            <a:ahLst/>
            <a:cxnLst/>
            <a:rect r="r" b="b" t="t" l="l"/>
            <a:pathLst>
              <a:path h="2655190" w="8048053">
                <a:moveTo>
                  <a:pt x="0" y="0"/>
                </a:moveTo>
                <a:lnTo>
                  <a:pt x="8048053" y="0"/>
                </a:lnTo>
                <a:lnTo>
                  <a:pt x="8048053" y="2655190"/>
                </a:lnTo>
                <a:lnTo>
                  <a:pt x="0" y="26551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992238" y="6309420"/>
            <a:ext cx="152400" cy="2617184"/>
            <a:chOff x="0" y="0"/>
            <a:chExt cx="203200" cy="348957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3200" cy="3489579"/>
            </a:xfrm>
            <a:custGeom>
              <a:avLst/>
              <a:gdLst/>
              <a:ahLst/>
              <a:cxnLst/>
              <a:rect r="r" b="b" t="t" l="l"/>
              <a:pathLst>
                <a:path h="3489579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32810"/>
                  </a:lnTo>
                  <a:cubicBezTo>
                    <a:pt x="203200" y="3464179"/>
                    <a:pt x="177800" y="3489579"/>
                    <a:pt x="146431" y="3489579"/>
                  </a:cubicBezTo>
                  <a:lnTo>
                    <a:pt x="56769" y="3489579"/>
                  </a:lnTo>
                  <a:cubicBezTo>
                    <a:pt x="25400" y="3489579"/>
                    <a:pt x="0" y="3464179"/>
                    <a:pt x="0" y="3432810"/>
                  </a:cubicBezTo>
                  <a:close/>
                </a:path>
              </a:pathLst>
            </a:custGeom>
            <a:solidFill>
              <a:srgbClr val="1C9770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466255" y="6611988"/>
            <a:ext cx="3544044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Consistent Branding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66255" y="7072610"/>
            <a:ext cx="7214295" cy="153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Harmonious colour palettes (using </a:t>
            </a:r>
            <a:r>
              <a:rPr lang="en-US" sz="2187" b="true">
                <a:solidFill>
                  <a:srgbClr val="1C9770"/>
                </a:solidFill>
                <a:latin typeface="Inter Bold"/>
                <a:ea typeface="Inter Bold"/>
                <a:cs typeface="Inter Bold"/>
                <a:sym typeface="Inter Bold"/>
              </a:rPr>
              <a:t>#1c9770ff</a:t>
            </a: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en-US" sz="2187" b="true">
                <a:solidFill>
                  <a:srgbClr val="93CB52"/>
                </a:solidFill>
                <a:latin typeface="Inter Bold"/>
                <a:ea typeface="Inter Bold"/>
                <a:cs typeface="Inter Bold"/>
                <a:sym typeface="Inter Bold"/>
              </a:rPr>
              <a:t>#93CB52</a:t>
            </a: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en-US" sz="2187" b="true">
                <a:solidFill>
                  <a:srgbClr val="7AD180"/>
                </a:solidFill>
                <a:latin typeface="Inter Bold"/>
                <a:ea typeface="Inter Bold"/>
                <a:cs typeface="Inter Bold"/>
                <a:sym typeface="Inter Bold"/>
              </a:rPr>
              <a:t>#7AD180</a:t>
            </a: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en-US" sz="2187" b="true">
                <a:solidFill>
                  <a:srgbClr val="7AD1C3"/>
                </a:solidFill>
                <a:latin typeface="Inter Bold"/>
                <a:ea typeface="Inter Bold"/>
                <a:cs typeface="Inter Bold"/>
                <a:sym typeface="Inter Bold"/>
              </a:rPr>
              <a:t>#7AD1C3</a:t>
            </a: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), typography, and imagery create a cohesive professional identity.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9266635" y="6290370"/>
            <a:ext cx="8048149" cy="2655190"/>
          </a:xfrm>
          <a:custGeom>
            <a:avLst/>
            <a:gdLst/>
            <a:ahLst/>
            <a:cxnLst/>
            <a:rect r="r" b="b" t="t" l="l"/>
            <a:pathLst>
              <a:path h="2655190" w="8048149">
                <a:moveTo>
                  <a:pt x="0" y="0"/>
                </a:moveTo>
                <a:lnTo>
                  <a:pt x="8048149" y="0"/>
                </a:lnTo>
                <a:lnTo>
                  <a:pt x="8048149" y="2655190"/>
                </a:lnTo>
                <a:lnTo>
                  <a:pt x="0" y="26551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285685" y="6309420"/>
            <a:ext cx="152400" cy="2617184"/>
            <a:chOff x="0" y="0"/>
            <a:chExt cx="203200" cy="348957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3200" cy="3489579"/>
            </a:xfrm>
            <a:custGeom>
              <a:avLst/>
              <a:gdLst/>
              <a:ahLst/>
              <a:cxnLst/>
              <a:rect r="r" b="b" t="t" l="l"/>
              <a:pathLst>
                <a:path h="3489579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3432810"/>
                  </a:lnTo>
                  <a:cubicBezTo>
                    <a:pt x="203200" y="3464179"/>
                    <a:pt x="177800" y="3489579"/>
                    <a:pt x="146431" y="3489579"/>
                  </a:cubicBezTo>
                  <a:lnTo>
                    <a:pt x="56769" y="3489579"/>
                  </a:lnTo>
                  <a:cubicBezTo>
                    <a:pt x="25400" y="3489579"/>
                    <a:pt x="0" y="3464179"/>
                    <a:pt x="0" y="3432810"/>
                  </a:cubicBezTo>
                  <a:close/>
                </a:path>
              </a:pathLst>
            </a:custGeom>
            <a:solidFill>
              <a:srgbClr val="1C9770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9759702" y="6611988"/>
            <a:ext cx="3873401" cy="461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6"/>
              </a:lnSpc>
            </a:pPr>
            <a:r>
              <a:rPr lang="en-US" sz="2750" b="true">
                <a:solidFill>
                  <a:srgbClr val="464646"/>
                </a:solidFill>
                <a:latin typeface="DM Sans Bold"/>
                <a:ea typeface="DM Sans Bold"/>
                <a:cs typeface="DM Sans Bold"/>
                <a:sym typeface="DM Sans Bold"/>
              </a:rPr>
              <a:t>Mobile-First Approach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759702" y="7072610"/>
            <a:ext cx="7214444" cy="1532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Designed primarily for mobile responsiveness, ensuring optimal performance and usability on smaller screens.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5F5F5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49019" y="9686925"/>
            <a:ext cx="2153221" cy="514350"/>
            <a:chOff x="0" y="0"/>
            <a:chExt cx="2870962" cy="685800"/>
          </a:xfrm>
        </p:grpSpPr>
        <p:sp>
          <p:nvSpPr>
            <p:cNvPr name="Freeform 7" id="7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2" t="0" r="-8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43396" y="546050"/>
            <a:ext cx="6551116" cy="1038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3"/>
              </a:lnSpc>
            </a:pPr>
          </a:p>
          <a:p>
            <a:pPr algn="l">
              <a:lnSpc>
                <a:spcPts val="4125"/>
              </a:lnSpc>
            </a:pPr>
            <a:r>
              <a:rPr lang="en-US" sz="3311" b="true">
                <a:solidFill>
                  <a:srgbClr val="030303"/>
                </a:solidFill>
                <a:latin typeface="DM Sans Bold"/>
                <a:ea typeface="DM Sans Bold"/>
                <a:cs typeface="DM Sans Bold"/>
                <a:sym typeface="DM Sans Bold"/>
              </a:rPr>
              <a:t>Features and Functionality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3396" y="1387525"/>
            <a:ext cx="16801208" cy="49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 b="true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Beyond static information, the portfolio incorporates interactive elements and seamless navigation to engage visitors and provide a richer experience.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3396" y="2157264"/>
            <a:ext cx="8141494" cy="83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8591" indent="-106197" lvl="2">
              <a:lnSpc>
                <a:spcPts val="2625"/>
              </a:lnSpc>
              <a:buFont typeface="Arial"/>
              <a:buChar char="⚬"/>
            </a:pPr>
            <a:r>
              <a:rPr lang="en-US" b="true" sz="1625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Dynamic Project Cards: Each project features interactive cards that expand on click to reveal more details, images, and embedded live demos.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3396" y="2911079"/>
            <a:ext cx="8141494" cy="83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8591" indent="-106197" lvl="2">
              <a:lnSpc>
                <a:spcPts val="2625"/>
              </a:lnSpc>
              <a:buFont typeface="Arial"/>
              <a:buChar char="⚬"/>
            </a:pPr>
            <a:r>
              <a:rPr lang="en-US" b="true" sz="1625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Smooth Scrolling: Enhanced navigation with fluid scroll-to-section functionality for a polished user experience.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3396" y="3664892"/>
            <a:ext cx="8141494" cy="83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8591" indent="-106197" lvl="2">
              <a:lnSpc>
                <a:spcPts val="2625"/>
              </a:lnSpc>
              <a:buFont typeface="Arial"/>
              <a:buChar char="⚬"/>
            </a:pPr>
            <a:r>
              <a:rPr lang="en-US" b="true" sz="1625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Contact Form with Validation: An easy-to-use contact form with real-time validation, ensuring reliable communication.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43396" y="4418708"/>
            <a:ext cx="8141494" cy="117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18591" indent="-106197" lvl="2">
              <a:lnSpc>
                <a:spcPts val="2625"/>
              </a:lnSpc>
              <a:buFont typeface="Arial"/>
              <a:buChar char="⚬"/>
            </a:pPr>
            <a:r>
              <a:rPr lang="en-US" b="true" sz="1625">
                <a:solidFill>
                  <a:srgbClr val="464646"/>
                </a:solidFill>
                <a:latin typeface="Inter Bold"/>
                <a:ea typeface="Inter Bold"/>
                <a:cs typeface="Inter Bold"/>
                <a:sym typeface="Inter Bold"/>
              </a:rPr>
              <a:t>Responsive Image Galleries: Optimised image galleries that adapt to screen size, showcasing visual aspects of projects without performance compromise.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412635" y="2357437"/>
            <a:ext cx="8141494" cy="8141494"/>
            <a:chOff x="0" y="0"/>
            <a:chExt cx="10855325" cy="10855325"/>
          </a:xfrm>
        </p:grpSpPr>
        <p:sp>
          <p:nvSpPr>
            <p:cNvPr name="Freeform 15" id="15" descr="preencoded.png"/>
            <p:cNvSpPr/>
            <p:nvPr/>
          </p:nvSpPr>
          <p:spPr>
            <a:xfrm flipH="false" flipV="false" rot="0">
              <a:off x="0" y="0"/>
              <a:ext cx="10855325" cy="10855325"/>
            </a:xfrm>
            <a:custGeom>
              <a:avLst/>
              <a:gdLst/>
              <a:ahLst/>
              <a:cxnLst/>
              <a:rect r="r" b="b" t="t" l="l"/>
              <a:pathLst>
                <a:path h="10855325" w="10855325">
                  <a:moveTo>
                    <a:pt x="0" y="0"/>
                  </a:moveTo>
                  <a:lnTo>
                    <a:pt x="10855325" y="0"/>
                  </a:lnTo>
                  <a:lnTo>
                    <a:pt x="10855325" y="10855325"/>
                  </a:lnTo>
                  <a:lnTo>
                    <a:pt x="0" y="108553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DAGxinfm-4U</dc:identifier>
  <dcterms:modified xsi:type="dcterms:W3CDTF">2011-08-01T06:04:30Z</dcterms:modified>
  <cp:revision>1</cp:revision>
  <dc:title>DOC-20250830-WA0005.</dc:title>
</cp:coreProperties>
</file>